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859" r:id="rId2"/>
    <p:sldId id="913" r:id="rId3"/>
    <p:sldId id="914" r:id="rId4"/>
    <p:sldId id="915" r:id="rId5"/>
    <p:sldId id="916" r:id="rId6"/>
    <p:sldId id="917" r:id="rId7"/>
    <p:sldId id="918" r:id="rId8"/>
    <p:sldId id="919" r:id="rId9"/>
    <p:sldId id="920" r:id="rId10"/>
    <p:sldId id="921" r:id="rId11"/>
    <p:sldId id="922" r:id="rId12"/>
    <p:sldId id="907" r:id="rId13"/>
    <p:sldId id="908" r:id="rId14"/>
    <p:sldId id="923" r:id="rId15"/>
    <p:sldId id="909" r:id="rId16"/>
    <p:sldId id="924" r:id="rId17"/>
    <p:sldId id="925" r:id="rId18"/>
    <p:sldId id="926" r:id="rId19"/>
    <p:sldId id="927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277247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期末专题复习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3048651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专题二　经济发展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经济特区成功引进了大量外国投资，外资企业不单为中国政府提供了大量税收，还为中国引进了先进生产管理技术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材料论述了经济特区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建立的背景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发展的过程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发挥的作用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建立的目的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某学者说道：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年，中国打开了第一扇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窗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，开启了融入世界的进程，最鲜明的特点是从沿海到沿江、沿边，从东部到中西部，大门毅然决然地打开了。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材料描述的是我国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农村生产力的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解放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全方位对外开放格局的形成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城市改革全面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展开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我国产业结构转型升级完成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59502" y="14215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94750" y="41859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64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材料解析题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孙健《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世纪的中国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走向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现代化的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历程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经济卷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1949</a:t>
            </a:r>
            <a:r>
              <a:rPr lang="en-US" altLang="zh-CN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2420888"/>
            <a:ext cx="5256584" cy="321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70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09600" algn="r"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胡绳《中国共产党的七十年》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1196752"/>
            <a:ext cx="611027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社会主义改革是一项前无古人的开创性事业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马克思没有讲过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我们的前人没有做过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其他社会主义国家也没有干过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改革是有风险的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邓小平认为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改革没有万无一失的方案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问题是要搞得比较稳妥一些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选择的方式和时机要恰当。不犯错误不可能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要争取犯得小一点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碰到问题就及时调整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。因此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中国的改革大都经过试点、扩大试点、全面推广的过程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观察材料一图片，指出这一时期我国工业发展呈现的特点。指出这些特点对我国经济建设产生的影响。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2143678"/>
            <a:ext cx="4258341" cy="26041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9262" y="2180158"/>
            <a:ext cx="4258342" cy="275978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411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海工业比重大，内地工业比重逐渐增加；重工业产量增长比轻工业产量增长多。工业布局渐趋合理；奠定工业化基础；开始改变工业落后的面貌；一定程度上造成国民经济比例失调；影响人民生活水平的提高；等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53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根据材料二并结合所学知识，举例说明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中国的改革大都经过试点、扩大试点、全面推广的过程。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448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我国对内改革首先从农村开始，安徽凤阳小岗村率先实行包干到户的责任制，后来党和政府实行家庭联产承包责任制，逐步在全国推开，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年，家庭联产承包责任制已基本在全国农村普遍实行。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56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我国旅游业发展概况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890896"/>
              </p:ext>
            </p:extLst>
          </p:nvPr>
        </p:nvGraphicFramePr>
        <p:xfrm>
          <a:off x="360854" y="2009368"/>
          <a:ext cx="11485848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2638008">
                  <a:extLst>
                    <a:ext uri="{9D8B030D-6E8A-4147-A177-3AD203B41FA5}">
                      <a16:colId xmlns:a16="http://schemas.microsoft.com/office/drawing/2014/main" val="1732206352"/>
                    </a:ext>
                  </a:extLst>
                </a:gridCol>
                <a:gridCol w="8847840">
                  <a:extLst>
                    <a:ext uri="{9D8B030D-6E8A-4147-A177-3AD203B41FA5}">
                      <a16:colId xmlns:a16="http://schemas.microsoft.com/office/drawing/2014/main" val="1038119268"/>
                    </a:ext>
                  </a:extLst>
                </a:gridCol>
              </a:tblGrid>
              <a:tr h="22629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发展阶段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502" marR="27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3988167"/>
                  </a:ext>
                </a:extLst>
              </a:tr>
              <a:tr h="67889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起步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阶段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1979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1992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我国的旅游业开始走向市场化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涌现出了许多旅行社、游览线路和旅游产品。同时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政府也开始建立旅游管理体系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502" marR="27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4512281"/>
                  </a:ext>
                </a:extLst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稳步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发展阶段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1993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1999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我国初步形成了国内旅游、入境旅游、出境旅游三足鼎立的局面。旅行社、饭店和旅游定点经营场所呈现规模化的快速扩张。旅游开发区、主题公园、度假村和旅游景区等陆续建立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502" marR="27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100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971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241851"/>
              </p:ext>
            </p:extLst>
          </p:nvPr>
        </p:nvGraphicFramePr>
        <p:xfrm>
          <a:off x="334566" y="764704"/>
          <a:ext cx="11521280" cy="4837513"/>
        </p:xfrm>
        <a:graphic>
          <a:graphicData uri="http://schemas.openxmlformats.org/drawingml/2006/table">
            <a:tbl>
              <a:tblPr firstRow="1" firstCol="1" bandRow="1"/>
              <a:tblGrid>
                <a:gridCol w="2448272">
                  <a:extLst>
                    <a:ext uri="{9D8B030D-6E8A-4147-A177-3AD203B41FA5}">
                      <a16:colId xmlns:a16="http://schemas.microsoft.com/office/drawing/2014/main" val="1805991020"/>
                    </a:ext>
                  </a:extLst>
                </a:gridCol>
                <a:gridCol w="9073008">
                  <a:extLst>
                    <a:ext uri="{9D8B030D-6E8A-4147-A177-3AD203B41FA5}">
                      <a16:colId xmlns:a16="http://schemas.microsoft.com/office/drawing/2014/main" val="2476925992"/>
                    </a:ext>
                  </a:extLst>
                </a:gridCol>
              </a:tblGrid>
              <a:tr h="4777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发展阶段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概况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903987"/>
                  </a:ext>
                </a:extLst>
              </a:tr>
              <a:tr h="15607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快速提升阶段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2000</a:t>
                      </a:r>
                      <a:r>
                        <a:rPr lang="en-US" sz="23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2008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2000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全国旅游工作会议首次提出建设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世界旅游强国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的宏伟战略目标。该时期旅游产业告别了供给短缺的粗放式旅游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主要是以拉动内需的消费型休闲旅游为主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325621"/>
                  </a:ext>
                </a:extLst>
              </a:tr>
              <a:tr h="12252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调整突破阶段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2009</a:t>
                      </a:r>
                      <a:r>
                        <a:rPr lang="en-US" sz="23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2015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国务院出台了《国务院关于加快发展旅游业的意见》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旅游业正式融入国家战略体系。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2015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旅游业对国民经济的综合贡献度达到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10.8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726532"/>
                  </a:ext>
                </a:extLst>
              </a:tr>
              <a:tr h="15607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深化改革阶段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2016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年至今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家庭露营、乡野消暑热度延续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看展、研学等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文化之旅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订单攀升。入境免签规模不断扩大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为入境旅游市场带来了新的发展机遇和挑战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3387826"/>
                  </a:ext>
                </a:extLst>
              </a:tr>
            </a:tbl>
          </a:graphicData>
        </a:graphic>
      </p:graphicFrame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5733256"/>
            <a:ext cx="11485848" cy="576248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摘编自淄博文旅集团网站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40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7411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根据材料，概括我国旅游业发展的特点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根据材料并结合所学知识，分析我国旅游业快速发展的原因。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362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旅游产业链不断延伸；旅游市场逐渐成熟和规范；旅游业逐渐成为国家经济发展的重要产业。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8880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对外开放政策的实行；全球化背景下世界联系的加强；国家根据市场变化，出台了相关的旅游政策，对旅游业进行鼓励和支持；我国人民生活水平提高，不断追求高质量旅游的需要。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08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从淄博烧烤到天水麻辣烫，旅游业成功带动了地区经济发展。综合上述探究，请你为家乡旅游业的发展建言献策。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52062" y="17946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完善旅游景区的相关配套设施建设；提升人性化的服务水平；加大对文旅产业的创新力度；等等。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32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土地改革后，辽宁金县三十里堡梅家村的翻身农民，昼夜不停地拉土垫地，把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多亩盐碱地改变为良田，种上花生和棉花。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年，全国粮食产量达到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亿吨，比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年增长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26.9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％。这表明土地改革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提高了农民的生活水平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解决了人民的温饱问题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巩固了农村革命根据地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推动了农业生产的发展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55926" y="252915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122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图是名为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为实现国家第一个五年计划而奋斗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的宣传画。对此画理解正确的是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体现农民渴望土地改革的迫切心情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激发人民建设社会主义的劳动热情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反映工人参与土地改革的积极态度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彰显建立社会主义基本制度的决心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876" y="890714"/>
            <a:ext cx="2054970" cy="44126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854846" y="14303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pic>
        <p:nvPicPr>
          <p:cNvPr id="6" name="lc60.jpg" descr="id:21474926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11230" y="2060848"/>
            <a:ext cx="3773170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9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中华人民共和国第一套人民币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1948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以农业图案为主，第二套人民币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1955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以工业图案为主。这一变化主要是由于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印钞技术的提高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国民经济的恢复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国防力量的增强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工业建设的开展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荣氏集团代表荣毅仁谈到接受公私合营时说：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我们国家要搞企业、搞生产，一定要走社会主义道路，发展以生产资料公有制为基础的国民经济，所以我在改造中发挥了主动配合作用。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这体现了他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强大的号召力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强烈的自尊心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朴素的正义感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赤诚的爱国心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23398" y="14391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51674" y="41842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348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农业和手工业由个体的所有制变为社会主义的集体所有制，私营工商业由资本主义所有制变为社会主义所有制，必然使生产力获得解放。这样就为大大地发展工业和农业的生产创造了社会条件。材料意在说明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三大改造的意义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一五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计划的目的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对外开放的内容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农村改革的重点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2319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476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下表所示为国家统计局公布的我国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年国内生产总值。这反映了我国经济增长的总体趋势是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快速上升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曲折发展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缓降缓起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持续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519963"/>
              </p:ext>
            </p:extLst>
          </p:nvPr>
        </p:nvGraphicFramePr>
        <p:xfrm>
          <a:off x="343710" y="2070750"/>
          <a:ext cx="11502992" cy="2577180"/>
        </p:xfrm>
        <a:graphic>
          <a:graphicData uri="http://schemas.openxmlformats.org/drawingml/2006/table">
            <a:tbl>
              <a:tblPr firstRow="1" firstCol="1" bandRow="1"/>
              <a:tblGrid>
                <a:gridCol w="2937864">
                  <a:extLst>
                    <a:ext uri="{9D8B030D-6E8A-4147-A177-3AD203B41FA5}">
                      <a16:colId xmlns:a16="http://schemas.microsoft.com/office/drawing/2014/main" val="663230247"/>
                    </a:ext>
                  </a:extLst>
                </a:gridCol>
                <a:gridCol w="1713946">
                  <a:extLst>
                    <a:ext uri="{9D8B030D-6E8A-4147-A177-3AD203B41FA5}">
                      <a16:colId xmlns:a16="http://schemas.microsoft.com/office/drawing/2014/main" val="3727150329"/>
                    </a:ext>
                  </a:extLst>
                </a:gridCol>
                <a:gridCol w="1713946">
                  <a:extLst>
                    <a:ext uri="{9D8B030D-6E8A-4147-A177-3AD203B41FA5}">
                      <a16:colId xmlns:a16="http://schemas.microsoft.com/office/drawing/2014/main" val="2971460669"/>
                    </a:ext>
                  </a:extLst>
                </a:gridCol>
                <a:gridCol w="1713946">
                  <a:extLst>
                    <a:ext uri="{9D8B030D-6E8A-4147-A177-3AD203B41FA5}">
                      <a16:colId xmlns:a16="http://schemas.microsoft.com/office/drawing/2014/main" val="2215756767"/>
                    </a:ext>
                  </a:extLst>
                </a:gridCol>
                <a:gridCol w="1713946">
                  <a:extLst>
                    <a:ext uri="{9D8B030D-6E8A-4147-A177-3AD203B41FA5}">
                      <a16:colId xmlns:a16="http://schemas.microsoft.com/office/drawing/2014/main" val="580385985"/>
                    </a:ext>
                  </a:extLst>
                </a:gridCol>
                <a:gridCol w="1709344">
                  <a:extLst>
                    <a:ext uri="{9D8B030D-6E8A-4147-A177-3AD203B41FA5}">
                      <a16:colId xmlns:a16="http://schemas.microsoft.com/office/drawing/2014/main" val="4149306165"/>
                    </a:ext>
                  </a:extLst>
                </a:gridCol>
              </a:tblGrid>
              <a:tr h="3699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1956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1958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1960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1016899"/>
                  </a:ext>
                </a:extLst>
              </a:tr>
              <a:tr h="7399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国内生产总值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亿元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030.7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071.4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312.3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447.5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470.1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9267987"/>
                  </a:ext>
                </a:extLst>
              </a:tr>
              <a:tr h="3699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1961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1962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1963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1964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1965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0828035"/>
                  </a:ext>
                </a:extLst>
              </a:tr>
              <a:tr h="7399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国内生产总值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亿元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232.3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162.2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248.3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469.9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734.0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249066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2998862" y="143380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539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年，毛泽东要求全党大兴调查研究之风，要搞个实事求是年。在此基础上，党中央决定实行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调整、巩固、充实、提高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的八字调整方针。这一决策旨在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实现当家作主的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愿望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改变工业落后的面貌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解决国民经济的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困难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实现石油产品的自给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凭票购物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到商场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琳琅满目的商品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，可以说消费方式见证了时代的变迁。出现这一现象主要是因为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开启了人力资源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市场化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多种经济成分开始共同发展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城市经济体制改革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社会主义市场经济体制的推动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75726" y="14215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4078982" y="36362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584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联产承包责任制是在土地公有制的基础上，把土地长期承包给各家各户使用，当前各地逐步推行土地流转，即在不改变农村土地所有权的前提下，对土地的经营权、使用权进行转移和交换，将分散的土地集中起来，形成规模经营。这有利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农业生产实现规模化和集约化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彻底打破了平均主义的弊端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将中国人的饭碗端在自己手里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充分调动农民生产积极性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0777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753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中共十一届三中全会后，国家经委选择了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家大中型国营工业企业进行扩大自主权试点。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年，国务院批准从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年起把扩大企业自主权的工作，在国营工业企业中全面推开。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月，国务院有关部门发出通知，对个体工商户在资金、原料、税收等方面予以支持。由此可知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企业自主权的扩大提高了职工生产积极性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政府的支持推动城市经济体制改革的实施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广大人民群众大力支持城市经济体制改革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社会主义市场经济体制促进经济协调发展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28614" y="25203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283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</TotalTime>
  <Words>1228</Words>
  <Application>Microsoft Office PowerPoint</Application>
  <PresentationFormat>自定义</PresentationFormat>
  <Paragraphs>143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301</cp:revision>
  <dcterms:created xsi:type="dcterms:W3CDTF">2020-11-06T05:24:40Z</dcterms:created>
  <dcterms:modified xsi:type="dcterms:W3CDTF">2024-12-16T12:39:59Z</dcterms:modified>
</cp:coreProperties>
</file>